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68" r:id="rId13"/>
    <p:sldId id="269" r:id="rId14"/>
    <p:sldId id="270" r:id="rId15"/>
    <p:sldId id="280" r:id="rId16"/>
    <p:sldId id="281" r:id="rId17"/>
    <p:sldId id="282" r:id="rId18"/>
    <p:sldId id="283" r:id="rId19"/>
    <p:sldId id="284" r:id="rId20"/>
    <p:sldId id="260" r:id="rId21"/>
    <p:sldId id="285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53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B20DF-D43B-4F85-A0FC-45EA7F0535C5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FDA32-A04D-4CA1-A563-7707AF9E97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1199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B20DF-D43B-4F85-A0FC-45EA7F0535C5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FDA32-A04D-4CA1-A563-7707AF9E97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9738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B20DF-D43B-4F85-A0FC-45EA7F0535C5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FDA32-A04D-4CA1-A563-7707AF9E97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8656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B20DF-D43B-4F85-A0FC-45EA7F0535C5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FDA32-A04D-4CA1-A563-7707AF9E97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8529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B20DF-D43B-4F85-A0FC-45EA7F0535C5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FDA32-A04D-4CA1-A563-7707AF9E97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3461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B20DF-D43B-4F85-A0FC-45EA7F0535C5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FDA32-A04D-4CA1-A563-7707AF9E97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1078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B20DF-D43B-4F85-A0FC-45EA7F0535C5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FDA32-A04D-4CA1-A563-7707AF9E97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375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B20DF-D43B-4F85-A0FC-45EA7F0535C5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FDA32-A04D-4CA1-A563-7707AF9E97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1323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B20DF-D43B-4F85-A0FC-45EA7F0535C5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FDA32-A04D-4CA1-A563-7707AF9E97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460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B20DF-D43B-4F85-A0FC-45EA7F0535C5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FDA32-A04D-4CA1-A563-7707AF9E97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3077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B20DF-D43B-4F85-A0FC-45EA7F0535C5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FDA32-A04D-4CA1-A563-7707AF9E97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571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9B20DF-D43B-4F85-A0FC-45EA7F0535C5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6FDA32-A04D-4CA1-A563-7707AF9E97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6276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0%D0%BD%D0%B3%D0%BB%D0%B8%D1%8F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Кроссовая подготовка</a:t>
            </a:r>
            <a:endParaRPr lang="ru-RU" dirty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36570" y="1661573"/>
            <a:ext cx="6764629" cy="4515390"/>
          </a:xfrm>
        </p:spPr>
      </p:pic>
    </p:spTree>
    <p:extLst>
      <p:ext uri="{BB962C8B-B14F-4D97-AF65-F5344CB8AC3E}">
        <p14:creationId xmlns:p14="http://schemas.microsoft.com/office/powerpoint/2010/main" val="1837421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5320" y="1052423"/>
            <a:ext cx="6996142" cy="4658264"/>
          </a:xfrm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727645" y="987424"/>
            <a:ext cx="4232544" cy="4873625"/>
          </a:xfrm>
        </p:spPr>
        <p:txBody>
          <a:bodyPr>
            <a:noAutofit/>
          </a:bodyPr>
          <a:lstStyle/>
          <a:p>
            <a:r>
              <a:rPr lang="ru-RU" sz="2800" u="sng" dirty="0" smtClean="0"/>
              <a:t>Кросс</a:t>
            </a:r>
            <a:r>
              <a:rPr lang="ru-RU" sz="2800" dirty="0" smtClean="0"/>
              <a:t>- бег по пересеченной местности. Само слово </a:t>
            </a:r>
            <a:r>
              <a:rPr lang="ru-RU" sz="2800" u="sng" dirty="0" smtClean="0"/>
              <a:t>«кросс»-  </a:t>
            </a:r>
            <a:r>
              <a:rPr lang="ru-RU" sz="2800" dirty="0" smtClean="0"/>
              <a:t>английского происхождения и переводится как «пересекать».</a:t>
            </a:r>
          </a:p>
          <a:p>
            <a:r>
              <a:rPr lang="ru-RU" sz="2800" dirty="0" smtClean="0"/>
              <a:t> </a:t>
            </a:r>
            <a:r>
              <a:rPr lang="ru-RU" sz="2800" u="sng" dirty="0" smtClean="0"/>
              <a:t>Это легкоатлетическая дисциплина</a:t>
            </a:r>
            <a:r>
              <a:rPr lang="ru-RU" sz="2800" dirty="0" smtClean="0"/>
              <a:t>, которая направлена на гармоничное физическое развитие человека.</a:t>
            </a:r>
          </a:p>
        </p:txBody>
      </p:sp>
    </p:spTree>
    <p:extLst>
      <p:ext uri="{BB962C8B-B14F-4D97-AF65-F5344CB8AC3E}">
        <p14:creationId xmlns:p14="http://schemas.microsoft.com/office/powerpoint/2010/main" val="4074785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53524" y="861743"/>
            <a:ext cx="3932237" cy="4999307"/>
          </a:xfrm>
        </p:spPr>
        <p:txBody>
          <a:bodyPr>
            <a:normAutofit fontScale="92500"/>
          </a:bodyPr>
          <a:lstStyle/>
          <a:p>
            <a:r>
              <a:rPr lang="ru-RU" sz="2800" dirty="0" smtClean="0"/>
              <a:t>Обычно </a:t>
            </a:r>
            <a:r>
              <a:rPr lang="ru-RU" sz="2800" dirty="0"/>
              <a:t>трасса </a:t>
            </a:r>
            <a:r>
              <a:rPr lang="ru-RU" sz="2800" u="sng" dirty="0" smtClean="0"/>
              <a:t>кросса</a:t>
            </a:r>
            <a:r>
              <a:rPr lang="ru-RU" sz="2800" dirty="0" smtClean="0"/>
              <a:t> проходит </a:t>
            </a:r>
            <a:r>
              <a:rPr lang="ru-RU" sz="2800" dirty="0"/>
              <a:t>по пересечённой местности в лесной зоне или на открытом пространстве. В качестве покрытия может выступать травяное или земляное покрытия</a:t>
            </a:r>
            <a:r>
              <a:rPr lang="ru-RU" sz="2800" dirty="0" smtClean="0"/>
              <a:t>.</a:t>
            </a:r>
          </a:p>
          <a:p>
            <a:r>
              <a:rPr lang="ru-RU" sz="2800" dirty="0"/>
              <a:t> Трасса дистанции должна быть ограждена яркими лентами с двух сторон, для отделения спортсменов от зрителей.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5683" y="974785"/>
            <a:ext cx="7017783" cy="4678522"/>
          </a:xfrm>
        </p:spPr>
      </p:pic>
    </p:spTree>
    <p:extLst>
      <p:ext uri="{BB962C8B-B14F-4D97-AF65-F5344CB8AC3E}">
        <p14:creationId xmlns:p14="http://schemas.microsoft.com/office/powerpoint/2010/main" val="3150807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4946" y="987424"/>
            <a:ext cx="6579123" cy="438608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77811" y="987424"/>
            <a:ext cx="3932237" cy="4873625"/>
          </a:xfrm>
        </p:spPr>
        <p:txBody>
          <a:bodyPr/>
          <a:lstStyle/>
          <a:p>
            <a:r>
              <a:rPr lang="ru-RU" sz="2400" dirty="0"/>
              <a:t>На крупных международных соревнованиях вдоль лент дополнительно устраивают коридор шириной 1 метр. </a:t>
            </a:r>
            <a:endParaRPr lang="ru-RU" sz="2400" dirty="0" smtClean="0"/>
          </a:p>
          <a:p>
            <a:r>
              <a:rPr lang="ru-RU" sz="2400" dirty="0" smtClean="0"/>
              <a:t>В </a:t>
            </a:r>
            <a:r>
              <a:rPr lang="ru-RU" sz="2400" dirty="0"/>
              <a:t>этом промежутке располагаются организаторы соревнований, тренеры, фотографы и журналисты.</a:t>
            </a:r>
          </a:p>
        </p:txBody>
      </p:sp>
    </p:spTree>
    <p:extLst>
      <p:ext uri="{BB962C8B-B14F-4D97-AF65-F5344CB8AC3E}">
        <p14:creationId xmlns:p14="http://schemas.microsoft.com/office/powerpoint/2010/main" val="480184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1109662"/>
            <a:ext cx="6172200" cy="462915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2701" y="1109662"/>
            <a:ext cx="3932237" cy="4751387"/>
          </a:xfrm>
        </p:spPr>
        <p:txBody>
          <a:bodyPr/>
          <a:lstStyle/>
          <a:p>
            <a:r>
              <a:rPr lang="ru-RU" dirty="0"/>
              <a:t> </a:t>
            </a:r>
            <a:r>
              <a:rPr lang="ru-RU" sz="2800" dirty="0"/>
              <a:t>Соревнования обычно проводятся осенью и зимой. </a:t>
            </a:r>
            <a:r>
              <a:rPr lang="ru-RU" sz="2800" u="sng" dirty="0"/>
              <a:t>Кросс</a:t>
            </a:r>
            <a:r>
              <a:rPr lang="ru-RU" sz="2800" dirty="0"/>
              <a:t> может проходить в суровых погодных условиях, таких как дождь, ветер, мокрый снег.</a:t>
            </a:r>
          </a:p>
        </p:txBody>
      </p:sp>
    </p:spTree>
    <p:extLst>
      <p:ext uri="{BB962C8B-B14F-4D97-AF65-F5344CB8AC3E}">
        <p14:creationId xmlns:p14="http://schemas.microsoft.com/office/powerpoint/2010/main" val="3796121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7485" y="1214786"/>
            <a:ext cx="6092408" cy="3676391"/>
          </a:xfrm>
        </p:spPr>
      </p:pic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951932" y="987425"/>
            <a:ext cx="3932237" cy="3811588"/>
          </a:xfrm>
        </p:spPr>
        <p:txBody>
          <a:bodyPr>
            <a:normAutofit/>
          </a:bodyPr>
          <a:lstStyle/>
          <a:p>
            <a:r>
              <a:rPr lang="ru-RU" sz="2800" dirty="0"/>
              <a:t>Длина трассы обычно составляет от 3 до 12 километров. На старте всех участников располагают в линию или дугу. </a:t>
            </a:r>
          </a:p>
        </p:txBody>
      </p:sp>
    </p:spTree>
    <p:extLst>
      <p:ext uri="{BB962C8B-B14F-4D97-AF65-F5344CB8AC3E}">
        <p14:creationId xmlns:p14="http://schemas.microsoft.com/office/powerpoint/2010/main" val="3182591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445" y="1069675"/>
            <a:ext cx="6617943" cy="441196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22535" y="987424"/>
            <a:ext cx="3932237" cy="4873625"/>
          </a:xfrm>
        </p:spPr>
        <p:txBody>
          <a:bodyPr>
            <a:normAutofit/>
          </a:bodyPr>
          <a:lstStyle/>
          <a:p>
            <a:r>
              <a:rPr lang="ru-RU" sz="2400" dirty="0"/>
              <a:t>На расстоянии 50 метров от линии старта судья с помощью выстрела пистолета даёт старт забега. Если произошло столкновение бегунов или массовое падение на первых 100 метрах дистанции, то организаторы обязаны остановить забег и дать старт повторно.</a:t>
            </a:r>
          </a:p>
        </p:txBody>
      </p:sp>
    </p:spTree>
    <p:extLst>
      <p:ext uri="{BB962C8B-B14F-4D97-AF65-F5344CB8AC3E}">
        <p14:creationId xmlns:p14="http://schemas.microsoft.com/office/powerpoint/2010/main" val="2836977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6531" y="827169"/>
            <a:ext cx="6548857" cy="491164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74294" y="987424"/>
            <a:ext cx="3932237" cy="4873625"/>
          </a:xfrm>
        </p:spPr>
        <p:txBody>
          <a:bodyPr>
            <a:normAutofit/>
          </a:bodyPr>
          <a:lstStyle/>
          <a:p>
            <a:r>
              <a:rPr lang="ru-RU" sz="2400" dirty="0"/>
              <a:t>Родиной </a:t>
            </a:r>
            <a:r>
              <a:rPr lang="ru-RU" sz="2400" u="sng" dirty="0"/>
              <a:t>кросса </a:t>
            </a:r>
            <a:r>
              <a:rPr lang="ru-RU" sz="2400" dirty="0"/>
              <a:t>является </a:t>
            </a:r>
            <a:r>
              <a:rPr lang="ru-RU" sz="2400" dirty="0">
                <a:hlinkClick r:id="rId3" tooltip="Англия"/>
              </a:rPr>
              <a:t>Англия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 </a:t>
            </a:r>
            <a:r>
              <a:rPr lang="ru-RU" sz="2400" dirty="0"/>
              <a:t>История бега по пересечённой местности началась с игры </a:t>
            </a:r>
            <a:r>
              <a:rPr lang="ru-RU" sz="2400" i="1" dirty="0"/>
              <a:t>заяц и собаки</a:t>
            </a:r>
            <a:r>
              <a:rPr lang="ru-RU" sz="2400" dirty="0"/>
              <a:t>. Суть игры состояла в том, что один бегун или группа бегунов бежала и бросала на землю кусочки бумаги, а вторая группа должна была бежать за ними по следу от разбросанной бумаги.</a:t>
            </a:r>
          </a:p>
        </p:txBody>
      </p:sp>
    </p:spTree>
    <p:extLst>
      <p:ext uri="{BB962C8B-B14F-4D97-AF65-F5344CB8AC3E}">
        <p14:creationId xmlns:p14="http://schemas.microsoft.com/office/powerpoint/2010/main" val="13884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6239" y="1008297"/>
            <a:ext cx="7558535" cy="4590246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57041" y="987424"/>
            <a:ext cx="3932237" cy="4873625"/>
          </a:xfrm>
        </p:spPr>
        <p:txBody>
          <a:bodyPr>
            <a:normAutofit/>
          </a:bodyPr>
          <a:lstStyle/>
          <a:p>
            <a:r>
              <a:rPr lang="ru-RU" sz="2800" dirty="0"/>
              <a:t>Первые официальные соревнования по </a:t>
            </a:r>
            <a:r>
              <a:rPr lang="ru-RU" sz="2800" u="sng" dirty="0"/>
              <a:t>кроссу</a:t>
            </a:r>
            <a:r>
              <a:rPr lang="ru-RU" sz="2800" dirty="0"/>
              <a:t> состоялись в школе по регби в 1837 году. Национальные первенства стали проходить с 1876 года. На первый чемпионат вышло 32 бегуна, но позже забег признали недействительным</a:t>
            </a:r>
          </a:p>
        </p:txBody>
      </p:sp>
    </p:spTree>
    <p:extLst>
      <p:ext uri="{BB962C8B-B14F-4D97-AF65-F5344CB8AC3E}">
        <p14:creationId xmlns:p14="http://schemas.microsoft.com/office/powerpoint/2010/main" val="396994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5902" y="1354921"/>
            <a:ext cx="6964392" cy="400252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6606" y="1354921"/>
            <a:ext cx="3932237" cy="4834506"/>
          </a:xfrm>
        </p:spPr>
        <p:txBody>
          <a:bodyPr>
            <a:normAutofit/>
          </a:bodyPr>
          <a:lstStyle/>
          <a:p>
            <a:r>
              <a:rPr lang="ru-RU" sz="3200" dirty="0"/>
              <a:t>В качестве официальной дисциплины </a:t>
            </a:r>
            <a:r>
              <a:rPr lang="ru-RU" sz="3200" u="sng" dirty="0"/>
              <a:t>кросс </a:t>
            </a:r>
            <a:r>
              <a:rPr lang="ru-RU" sz="3200" dirty="0"/>
              <a:t>проводился на </a:t>
            </a:r>
            <a:r>
              <a:rPr lang="ru-RU" sz="3200" dirty="0" smtClean="0"/>
              <a:t>олимпийских играх 1904,</a:t>
            </a:r>
            <a:r>
              <a:rPr lang="ru-RU" sz="3200" dirty="0"/>
              <a:t> </a:t>
            </a:r>
            <a:r>
              <a:rPr lang="ru-RU" sz="3200" dirty="0" smtClean="0"/>
              <a:t>1912,</a:t>
            </a:r>
            <a:r>
              <a:rPr lang="ru-RU" sz="3200" dirty="0"/>
              <a:t> </a:t>
            </a:r>
            <a:r>
              <a:rPr lang="ru-RU" sz="3200" dirty="0" smtClean="0"/>
              <a:t>1920</a:t>
            </a:r>
            <a:r>
              <a:rPr lang="ru-RU" sz="3200" dirty="0"/>
              <a:t> </a:t>
            </a:r>
            <a:r>
              <a:rPr lang="ru-RU" sz="3200" dirty="0" smtClean="0"/>
              <a:t>и 1924</a:t>
            </a:r>
            <a:r>
              <a:rPr lang="ru-RU" sz="3200" dirty="0"/>
              <a:t> годов.</a:t>
            </a:r>
          </a:p>
        </p:txBody>
      </p:sp>
    </p:spTree>
    <p:extLst>
      <p:ext uri="{BB962C8B-B14F-4D97-AF65-F5344CB8AC3E}">
        <p14:creationId xmlns:p14="http://schemas.microsoft.com/office/powerpoint/2010/main" val="2341857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7558" y="987424"/>
            <a:ext cx="7082474" cy="4318581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69185" y="987424"/>
            <a:ext cx="3932237" cy="4873625"/>
          </a:xfrm>
        </p:spPr>
        <p:txBody>
          <a:bodyPr>
            <a:normAutofit/>
          </a:bodyPr>
          <a:lstStyle/>
          <a:p>
            <a:r>
              <a:rPr lang="ru-RU" sz="2800" dirty="0"/>
              <a:t>Наиболее известным бегуном того времени был </a:t>
            </a:r>
            <a:r>
              <a:rPr lang="ru-RU" sz="2800" dirty="0" err="1"/>
              <a:t>Пааво</a:t>
            </a:r>
            <a:r>
              <a:rPr lang="ru-RU" sz="2800" dirty="0"/>
              <a:t> </a:t>
            </a:r>
            <a:r>
              <a:rPr lang="ru-RU" sz="2800" dirty="0" smtClean="0"/>
              <a:t>Нурми</a:t>
            </a:r>
            <a:r>
              <a:rPr lang="ru-RU" sz="2800" dirty="0"/>
              <a:t>,</a:t>
            </a:r>
            <a:r>
              <a:rPr lang="ru-RU" sz="2800" dirty="0" smtClean="0"/>
              <a:t> </a:t>
            </a:r>
            <a:r>
              <a:rPr lang="ru-RU" sz="2800" dirty="0"/>
              <a:t>который выиграл четыре золотые олимпийские медали из девяти именно в </a:t>
            </a:r>
            <a:r>
              <a:rPr lang="ru-RU" sz="2800" u="sng" dirty="0"/>
              <a:t>кроссе.</a:t>
            </a:r>
          </a:p>
        </p:txBody>
      </p:sp>
    </p:spTree>
    <p:extLst>
      <p:ext uri="{BB962C8B-B14F-4D97-AF65-F5344CB8AC3E}">
        <p14:creationId xmlns:p14="http://schemas.microsoft.com/office/powerpoint/2010/main" val="4191045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1688" y="1061049"/>
            <a:ext cx="6825848" cy="4546121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82920" y="1061048"/>
            <a:ext cx="3932237" cy="4615133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/>
              <a:t>Занятия </a:t>
            </a:r>
            <a:r>
              <a:rPr lang="ru-RU" sz="2400" u="sng" dirty="0" smtClean="0"/>
              <a:t>кроссом </a:t>
            </a:r>
            <a:r>
              <a:rPr lang="ru-RU" sz="2400" dirty="0" smtClean="0"/>
              <a:t>благотворно влияют на организм в целом : развивают силу мышц, укрепляют нервную систему, улучшают кровообращение и дыхательную работу.</a:t>
            </a:r>
          </a:p>
          <a:p>
            <a:r>
              <a:rPr lang="ru-RU" sz="2400" dirty="0" smtClean="0"/>
              <a:t> Кроме того </a:t>
            </a:r>
            <a:r>
              <a:rPr lang="ru-RU" sz="2400" u="sng" dirty="0" smtClean="0"/>
              <a:t>кроссы</a:t>
            </a:r>
            <a:r>
              <a:rPr lang="ru-RU" sz="2400" dirty="0" smtClean="0"/>
              <a:t> развивают сообразительность человека, умение преодолевать препятствия и распределять свои силы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07299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 smtClean="0">
                <a:latin typeface="+mn-lt"/>
              </a:rPr>
              <a:t>Начинать кросс просто по желанию опасно для  неподготовленного организма .</a:t>
            </a:r>
            <a:br>
              <a:rPr lang="ru-RU" sz="3200" dirty="0" smtClean="0">
                <a:latin typeface="+mn-lt"/>
              </a:rPr>
            </a:br>
            <a:r>
              <a:rPr lang="ru-RU" sz="3200" dirty="0" smtClean="0">
                <a:latin typeface="+mn-lt"/>
              </a:rPr>
              <a:t> Для этого существует кроссовая подготовка.</a:t>
            </a:r>
            <a:endParaRPr lang="ru-RU" sz="3200" dirty="0">
              <a:latin typeface="+mn-lt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5835" y="2127549"/>
            <a:ext cx="7722305" cy="4351338"/>
          </a:xfrm>
        </p:spPr>
      </p:pic>
    </p:spTree>
    <p:extLst>
      <p:ext uri="{BB962C8B-B14F-4D97-AF65-F5344CB8AC3E}">
        <p14:creationId xmlns:p14="http://schemas.microsoft.com/office/powerpoint/2010/main" val="2849940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0009" y="987424"/>
            <a:ext cx="6587688" cy="4397281"/>
          </a:xfrm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891547" y="987424"/>
            <a:ext cx="3932237" cy="4873625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Её основными задачами являются:</a:t>
            </a:r>
          </a:p>
          <a:p>
            <a:pPr marL="285750" indent="-285750">
              <a:buFontTx/>
              <a:buChar char="-"/>
            </a:pPr>
            <a:r>
              <a:rPr lang="ru-RU" sz="2400" dirty="0" smtClean="0"/>
              <a:t>Тренировка выносливости,</a:t>
            </a:r>
          </a:p>
          <a:p>
            <a:pPr marL="285750" indent="-285750">
              <a:buFontTx/>
              <a:buChar char="-"/>
            </a:pPr>
            <a:r>
              <a:rPr lang="ru-RU" sz="2400" dirty="0" smtClean="0"/>
              <a:t>Развитие скорости, силы и ловкости,</a:t>
            </a:r>
          </a:p>
          <a:p>
            <a:pPr marL="285750" indent="-285750">
              <a:buFontTx/>
              <a:buChar char="-"/>
            </a:pPr>
            <a:r>
              <a:rPr lang="ru-RU" sz="2400" dirty="0" smtClean="0"/>
              <a:t>Воспитание потребности в самостоятельных физических занятиях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23847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4065" y="1155941"/>
            <a:ext cx="6491873" cy="432368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20944" y="987424"/>
            <a:ext cx="3932237" cy="4873625"/>
          </a:xfrm>
        </p:spPr>
        <p:txBody>
          <a:bodyPr/>
          <a:lstStyle/>
          <a:p>
            <a:pPr lvl="0"/>
            <a:r>
              <a:rPr lang="ru-RU" sz="2400" dirty="0">
                <a:solidFill>
                  <a:srgbClr val="000000"/>
                </a:solidFill>
                <a:latin typeface="Roboto"/>
              </a:rPr>
              <a:t>Не стоит с самого начала использовать на трассе большое количество спусков и подъемов. Первые недели можно бегать по "гладкому" маршруту, а потом постепенно добавлять новые элементы. Это позволит легко адаптироваться к новой нагрузке, а также не даст переутомиться. </a:t>
            </a:r>
            <a:endParaRPr lang="ru-RU" sz="2400" dirty="0">
              <a:solidFill>
                <a:prstClr val="black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485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5631" y="1058295"/>
            <a:ext cx="6510706" cy="3891847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26052" y="987425"/>
            <a:ext cx="3932237" cy="4881563"/>
          </a:xfrm>
        </p:spPr>
        <p:txBody>
          <a:bodyPr/>
          <a:lstStyle/>
          <a:p>
            <a:pPr lvl="0"/>
            <a:r>
              <a:rPr lang="ru-RU" sz="2400" dirty="0">
                <a:solidFill>
                  <a:srgbClr val="000000"/>
                </a:solidFill>
              </a:rPr>
              <a:t>Неподготовленный человек вряд ли сразу пробежит 1,5 часа, и это нормально. На первых порах пробежка может занимать 20-25 мин - мини-кросс. Это время нужно постепенно увеличивать и доводить до полноценной тренировки. Не стоит гнать себя – бежать нужно в комфортном темпе.</a:t>
            </a:r>
            <a:endParaRPr lang="ru-RU" sz="2400" dirty="0">
              <a:solidFill>
                <a:prstClr val="black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8794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3188" y="1181819"/>
            <a:ext cx="6448086" cy="430082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1162" y="987425"/>
            <a:ext cx="3932237" cy="4938922"/>
          </a:xfrm>
        </p:spPr>
        <p:txBody>
          <a:bodyPr>
            <a:normAutofit/>
          </a:bodyPr>
          <a:lstStyle/>
          <a:p>
            <a:pPr lvl="0"/>
            <a:r>
              <a:rPr lang="ru-RU" sz="2400" dirty="0"/>
              <a:t>Обязательно нужно выполнять разминку перед тренировкой, а после - заминку и упражнения на растяжку. Это укрепит и разовьет мышцы, предупредит травмы. Если есть желание принять участие в соревнованиях и пробежать легкоатлетический кросс, то заниматься нужно постоянно и в любую погоду.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0534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38200" y="198409"/>
            <a:ext cx="10515600" cy="1233576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rgbClr val="000000"/>
                </a:solidFill>
                <a:latin typeface="+mn-lt"/>
              </a:rPr>
              <a:t>Верная техника оптимизирует нагрузку на мышцы и суставы, сделает занятия более результативными и позволит избежать травм.</a:t>
            </a:r>
            <a:endParaRPr lang="ru-RU" sz="2400" dirty="0">
              <a:latin typeface="+mn-lt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xfrm>
            <a:off x="769189" y="1492371"/>
            <a:ext cx="4786222" cy="5037826"/>
          </a:xfrm>
        </p:spPr>
        <p:txBody>
          <a:bodyPr>
            <a:normAutofit/>
          </a:bodyPr>
          <a:lstStyle/>
          <a:p>
            <a:r>
              <a:rPr lang="ru-RU" sz="2600" dirty="0">
                <a:solidFill>
                  <a:srgbClr val="000000"/>
                </a:solidFill>
              </a:rPr>
              <a:t>Корпус и голова держатся прямо, руки согнуты под углом 90-120 градусов, кисти неплотно сжаты, плечи расслаблены.</a:t>
            </a:r>
            <a:r>
              <a:rPr lang="ru-RU" sz="2600" dirty="0">
                <a:solidFill>
                  <a:srgbClr val="000000"/>
                </a:solidFill>
                <a:latin typeface="Roboto"/>
              </a:rPr>
              <a:t> Свободная поза снижает усталость, экономит силы. Основную беговую нагрузку берет на себя бедро, а голень и ступню в фазе полета следует расслаблять. </a:t>
            </a:r>
            <a:endParaRPr lang="ru-RU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5974" y="1733652"/>
            <a:ext cx="6079710" cy="4046046"/>
          </a:xfrm>
        </p:spPr>
      </p:pic>
    </p:spTree>
    <p:extLst>
      <p:ext uri="{BB962C8B-B14F-4D97-AF65-F5344CB8AC3E}">
        <p14:creationId xmlns:p14="http://schemas.microsoft.com/office/powerpoint/2010/main" val="3686348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839788" y="987425"/>
            <a:ext cx="3932237" cy="4881563"/>
          </a:xfrm>
        </p:spPr>
        <p:txBody>
          <a:bodyPr>
            <a:normAutofit/>
          </a:bodyPr>
          <a:lstStyle/>
          <a:p>
            <a:r>
              <a:rPr lang="ru-RU" sz="2400" dirty="0"/>
              <a:t>Нога на грунт опускается упруго, сверху вниз. </a:t>
            </a:r>
          </a:p>
          <a:p>
            <a:r>
              <a:rPr lang="ru-RU" sz="2400" dirty="0"/>
              <a:t>Стопа напрягается только в момент, когда касается грунта. Ставить ногу лучше на всю ступню сразу, а не на пятку.</a:t>
            </a:r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9231" y="1104181"/>
            <a:ext cx="4756869" cy="4756869"/>
          </a:xfrm>
        </p:spPr>
      </p:pic>
    </p:spTree>
    <p:extLst>
      <p:ext uri="{BB962C8B-B14F-4D97-AF65-F5344CB8AC3E}">
        <p14:creationId xmlns:p14="http://schemas.microsoft.com/office/powerpoint/2010/main" val="3017886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2346" y="1061049"/>
            <a:ext cx="6727876" cy="4482446"/>
          </a:xfrm>
        </p:spPr>
      </p:pic>
      <p:sp>
        <p:nvSpPr>
          <p:cNvPr id="11" name="Текст 10"/>
          <p:cNvSpPr>
            <a:spLocks noGrp="1"/>
          </p:cNvSpPr>
          <p:nvPr>
            <p:ph type="body" sz="half" idx="2"/>
          </p:nvPr>
        </p:nvSpPr>
        <p:spPr>
          <a:xfrm>
            <a:off x="839788" y="987425"/>
            <a:ext cx="3932237" cy="4881563"/>
          </a:xfrm>
        </p:spPr>
        <p:txBody>
          <a:bodyPr>
            <a:normAutofit/>
          </a:bodyPr>
          <a:lstStyle/>
          <a:p>
            <a:pPr lvl="0"/>
            <a:r>
              <a:rPr lang="ru-RU" sz="2400" dirty="0" smtClean="0"/>
              <a:t>При </a:t>
            </a:r>
            <a:r>
              <a:rPr lang="ru-RU" sz="2400" dirty="0"/>
              <a:t>подъеме используется немного другая техника: в горку шаг становится короче, корпус немного наклоняется вперед, стопа ставится на носки. </a:t>
            </a:r>
          </a:p>
          <a:p>
            <a:r>
              <a:rPr lang="ru-RU" sz="2400" dirty="0"/>
              <a:t>Также нужно следить за своим дыханием и самочувствием.</a:t>
            </a:r>
          </a:p>
          <a:p>
            <a:endParaRPr lang="ru-RU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74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77815" y="606664"/>
            <a:ext cx="10515600" cy="1325563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+mn-lt"/>
              </a:rPr>
              <a:t>Ещё Древние греки говорили: «Если хочешь </a:t>
            </a:r>
            <a:r>
              <a:rPr lang="ru-RU" sz="2800" dirty="0">
                <a:latin typeface="+mn-lt"/>
              </a:rPr>
              <a:t>быть сильным – бегай, хочешь быть краси­вым – бегай, хочешь быть умным – бегай!»</a:t>
            </a:r>
            <a:br>
              <a:rPr lang="ru-RU" sz="2800" dirty="0">
                <a:latin typeface="+mn-lt"/>
              </a:rPr>
            </a:br>
            <a:endParaRPr lang="ru-RU" sz="2800" dirty="0">
              <a:latin typeface="+mn-lt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8578" y="1932227"/>
            <a:ext cx="7314074" cy="4571297"/>
          </a:xfrm>
        </p:spPr>
      </p:pic>
    </p:spTree>
    <p:extLst>
      <p:ext uri="{BB962C8B-B14F-4D97-AF65-F5344CB8AC3E}">
        <p14:creationId xmlns:p14="http://schemas.microsoft.com/office/powerpoint/2010/main" val="28039034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561</TotalTime>
  <Words>554</Words>
  <Application>Microsoft Office PowerPoint</Application>
  <PresentationFormat>Широкоэкранный</PresentationFormat>
  <Paragraphs>32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Roboto</vt:lpstr>
      <vt:lpstr>Тема Office</vt:lpstr>
      <vt:lpstr>                     Кроссовая подготовка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Начинать кросс просто по желанию опасно для  неподготовленного организма .  Для этого существует кроссовая подготовка.</vt:lpstr>
      <vt:lpstr>Презентация PowerPoint</vt:lpstr>
      <vt:lpstr>Презентация PowerPoint</vt:lpstr>
      <vt:lpstr>Презентация PowerPoint</vt:lpstr>
      <vt:lpstr>Презентация PowerPoint</vt:lpstr>
      <vt:lpstr>Верная техника оптимизирует нагрузку на мышцы и суставы, сделает занятия более результативными и позволит избежать травм.</vt:lpstr>
      <vt:lpstr>Презентация PowerPoint</vt:lpstr>
      <vt:lpstr>Презентация PowerPoint</vt:lpstr>
      <vt:lpstr>Ещё Древние греки говорили: «Если хочешь быть сильным – бегай, хочешь быть краси­вым – бегай, хочешь быть умным – бегай!» </vt:lpstr>
    </vt:vector>
  </TitlesOfParts>
  <Company>Bryansk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Кросс</dc:title>
  <dc:creator>USER</dc:creator>
  <cp:lastModifiedBy>USER</cp:lastModifiedBy>
  <cp:revision>38</cp:revision>
  <dcterms:created xsi:type="dcterms:W3CDTF">2020-05-04T15:51:00Z</dcterms:created>
  <dcterms:modified xsi:type="dcterms:W3CDTF">2020-05-26T17:56:39Z</dcterms:modified>
</cp:coreProperties>
</file>